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564" r:id="rId2"/>
    <p:sldId id="257" r:id="rId3"/>
    <p:sldId id="549" r:id="rId4"/>
    <p:sldId id="546" r:id="rId5"/>
    <p:sldId id="262" r:id="rId6"/>
    <p:sldId id="548" r:id="rId7"/>
    <p:sldId id="263" r:id="rId8"/>
    <p:sldId id="550" r:id="rId9"/>
    <p:sldId id="551" r:id="rId10"/>
    <p:sldId id="552" r:id="rId11"/>
    <p:sldId id="553" r:id="rId12"/>
    <p:sldId id="555" r:id="rId13"/>
    <p:sldId id="566" r:id="rId14"/>
    <p:sldId id="554" r:id="rId15"/>
    <p:sldId id="556" r:id="rId16"/>
    <p:sldId id="557" r:id="rId17"/>
    <p:sldId id="558" r:id="rId18"/>
    <p:sldId id="559" r:id="rId19"/>
    <p:sldId id="273" r:id="rId20"/>
    <p:sldId id="275" r:id="rId21"/>
    <p:sldId id="274" r:id="rId22"/>
    <p:sldId id="280" r:id="rId23"/>
    <p:sldId id="544" r:id="rId24"/>
    <p:sldId id="267" r:id="rId25"/>
    <p:sldId id="270" r:id="rId26"/>
    <p:sldId id="567" r:id="rId27"/>
    <p:sldId id="547" r:id="rId28"/>
    <p:sldId id="277" r:id="rId29"/>
    <p:sldId id="560" r:id="rId30"/>
    <p:sldId id="561" r:id="rId31"/>
    <p:sldId id="562" r:id="rId32"/>
    <p:sldId id="563" r:id="rId33"/>
    <p:sldId id="565" r:id="rId34"/>
    <p:sldId id="283" r:id="rId35"/>
    <p:sldId id="290" r:id="rId36"/>
    <p:sldId id="291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684DF-76B3-4E49-B820-BAD6E80F3004}" type="datetimeFigureOut">
              <a:rPr lang="en-DE" smtClean="0"/>
              <a:t>08/06/2023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EE87-501F-E447-A769-8D5D03FDAA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599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5-5A4E-0630-8188-5547FD519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0C64-FD4B-B8FF-EF29-266F2515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5A-3FBC-BAF8-E3CC-83B9F67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79713-721F-9942-8B66-C9407ED5AAAF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2246-717B-EBF2-7A40-CF84FC9C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A42-D3BF-A415-9DA1-893C72D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3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220-376E-BE04-4A7F-4DF11DE9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24C0-81EF-07F9-31E1-93F5C4E5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5429-A3CB-3B14-1AF2-962C3E5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5858-3460-BE43-B209-87CA54ED5EED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B2ED-AA8B-D06A-608D-B3A94A7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8C6-799D-669A-DC26-CF708FA5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1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654B-B54E-DBD9-46A0-381E5293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A549-4E1D-DA86-D988-44A62CC4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7B56-23D7-B8DE-C296-2F24D14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1361-E5A9-064A-A4F4-6B09B381815F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50C6-07AD-D53B-2674-321862C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A200-0D34-7AB9-E765-1143FB3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89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89C-684B-1814-2CCD-4D7AE6EB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5672-E521-7D5A-7ED9-F18358EE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767B-B2F1-B1EA-0FA7-A9722F40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B807-5C01-6740-8496-E04AA1176B37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2F9F-9471-73C6-92C5-B4008EE7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1B99-F789-5A49-6386-E1BCFE0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7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460F-91EC-6225-A861-96E1B74C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F34E-F7A7-3E58-3C47-C24FFDA0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4ABF-94AA-2968-7B85-152C3384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300A-E8AC-CF4F-9B56-3795C93A2252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0418-9BBE-67C0-AD3C-FC808324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B2B3-2E1F-4FEB-F0E3-2E6D625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18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CD4-555D-DB20-7D2A-826C5A58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DA8-E54D-1D1E-D25E-D16D18EC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EF2B-53F8-2D55-BCDE-78534B89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F1DE-85AC-9E56-6A05-2BEBECD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4E8-224D-1B43-8552-01E9D64ED54A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522BD-52CB-585F-1E0C-27CA81E2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80AD-99A8-0DB7-5E41-A18C801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DB26-B75D-77BB-6F84-C86BDDD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1FD8-88ED-CD21-C4D4-6FC60DAB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2A9B-C7BE-298D-72C9-F0F8B747C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3618D-E5C0-14DD-BC3C-15A8FB4B0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20B3-9A4F-B8A4-D2FB-26ADD2D2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4C366-7D12-C3E5-A204-2DD3EFD8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3C0D-8288-4D45-B220-D9A0120A8F2D}" type="datetime1">
              <a:rPr lang="de-DE" smtClean="0"/>
              <a:t>06.08.2023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AE0D-3400-FC5D-1EC2-A3939FB6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CBA8-8600-A2A9-5149-DD525FE0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21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F6E9-D9FB-5CCC-054E-6504E2AD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79397-0797-DAB6-A646-8ADFAFC7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D46-BD16-3142-A607-23C1088D1D65}" type="datetime1">
              <a:rPr lang="de-DE" smtClean="0"/>
              <a:t>06.08.2023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E4FC-5245-3B75-BAE8-8C774B8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1B06-811A-B351-5826-92DB2DBA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4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DC253-D612-B432-D5E0-79D91816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AF64-0318-9C47-9ECA-A94E8E24EBC0}" type="datetime1">
              <a:rPr lang="de-DE" smtClean="0"/>
              <a:t>06.08.2023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AC2-44D4-4AC4-22DA-038B7987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7130-DB10-DD11-4947-011F437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52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498-287D-9FB9-2F89-80286C0B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B41-8D84-92EC-762A-DE715B0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8EC1E-CCBC-6ECE-BCFB-2420527C3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A0F26-0D52-A0D6-786E-0EA30D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3C6F-BC46-1F43-B335-C0560A443A3C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4FAE-2C99-BB8A-0B45-C1C0B6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190-208E-2217-E4F0-FB3E3F4A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334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F5D-20EE-A43B-9D1B-038B0275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75F4E-D301-BF44-B51F-048BE6D9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ACD9-50B1-72AF-685F-49A411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7DCF-1E10-82DC-C98D-616AAE0E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EE2C-8619-EC4B-83E0-CB003FA3EB6B}" type="datetime1">
              <a:rPr lang="de-DE" smtClean="0"/>
              <a:t>06.08.2023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DE15-476B-E555-961A-8786E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E3EA-49F7-A09A-F603-7FC3760C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914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D9C92-2969-FF3A-4947-C3E23A0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862-7224-4DAF-CD4C-BB28E72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2728-30B4-7D6A-2944-A9590ACD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794C-C008-B440-B921-1F097B3C52B4}" type="datetime1">
              <a:rPr lang="de-DE" smtClean="0"/>
              <a:t>06.08.2023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1E24-AADC-DF6C-0EB0-6474C514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72530-2AFE-5710-3378-6719F361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675A-2084-C34A-84F6-1B6A8516A5F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38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87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203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106.01345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completeideas.net/book/the-book.html" TargetMode="External"/><Relationship Id="rId3" Type="http://schemas.openxmlformats.org/officeDocument/2006/relationships/hyperlink" Target="https://arxiv.org/abs/1312.5602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nature.com/articles/nature142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www.nature.com/articles/nature24270" TargetMode="External"/><Relationship Id="rId4" Type="http://schemas.openxmlformats.org/officeDocument/2006/relationships/hyperlink" Target="https://www.nature.com/articles/nature1696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1-04301-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Reinforcement Learning</a:t>
            </a:r>
            <a:br>
              <a:rPr lang="en-DE" dirty="0"/>
            </a:br>
            <a:r>
              <a:rPr lang="en-DE" sz="4000" i="1" dirty="0"/>
              <a:t>Sequential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B4C-755B-6562-2C17-4B12788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Action-Value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539F-29FB-43F2-21A3-8F8ECE0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/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3C8FF3-2CBB-9455-1D0C-9969F172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" y="1690688"/>
                <a:ext cx="10975184" cy="2331920"/>
              </a:xfrm>
              <a:prstGeom prst="rect">
                <a:avLst/>
              </a:prstGeom>
              <a:blipFill>
                <a:blip r:embed="rId2"/>
                <a:stretch>
                  <a:fillRect l="-4624" t="-59459" b="-854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45F20B5-12AE-6EE6-DF84-AFAD154D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46" y="4389125"/>
            <a:ext cx="2539798" cy="217281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A0B13AD-D421-0993-0333-685A62B3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57" y="4389125"/>
            <a:ext cx="1954924" cy="2103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6F47D0-EDF0-5E4A-C966-7D782C37FA85}"/>
              </a:ext>
            </a:extLst>
          </p:cNvPr>
          <p:cNvSpPr txBox="1"/>
          <p:nvPr/>
        </p:nvSpPr>
        <p:spPr>
          <a:xfrm>
            <a:off x="5688676" y="659836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92600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3841-858C-1656-7BBA-5E7B1428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Bellman Optimality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BBFB-FCE9-647A-1FC7-6569EA07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DE" dirty="0"/>
              <a:t>ptimal solutions to Bellman equations (directly defining optimal policy):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</a:t>
            </a:r>
            <a:r>
              <a:rPr lang="en-DE" dirty="0"/>
              <a:t>arely possible to find in practice (due to missing model of environment, invalid Markov property, limited computational resources)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pproximate solutions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1506-9359-859D-6D7F-D961EEB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11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CDE49D9-990A-A2CE-6559-38EB96C8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73"/>
            <a:ext cx="6855372" cy="23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DD57-4FEE-7EED-AE35-0A13108D825C}"/>
              </a:ext>
            </a:extLst>
          </p:cNvPr>
          <p:cNvSpPr txBox="1"/>
          <p:nvPr/>
        </p:nvSpPr>
        <p:spPr>
          <a:xfrm>
            <a:off x="4265886" y="4338254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0913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E39AEB-D19C-B426-0AF9-8DBFA0C6B033}"/>
              </a:ext>
            </a:extLst>
          </p:cNvPr>
          <p:cNvSpPr/>
          <p:nvPr/>
        </p:nvSpPr>
        <p:spPr>
          <a:xfrm>
            <a:off x="8936418" y="1224062"/>
            <a:ext cx="2819033" cy="3954110"/>
          </a:xfrm>
          <a:prstGeom prst="roundRect">
            <a:avLst/>
          </a:prstGeom>
          <a:solidFill>
            <a:schemeClr val="bg2">
              <a:alpha val="966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A429D-3990-790C-A287-D0A9B87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Dynamic Programming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253C-38C8-D945-44C2-0A3E4C5B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91704" cy="4561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b="0" dirty="0"/>
              <a:t>iterative approaches to </a:t>
            </a:r>
            <a:r>
              <a:rPr lang="en-GB" sz="2600" dirty="0"/>
              <a:t>find approximations for optimal value functions</a:t>
            </a:r>
            <a:endParaRPr lang="en-GB" sz="2600" b="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evaluation:</a:t>
            </a:r>
            <a:r>
              <a:rPr lang="en-DE" sz="2600" b="0" dirty="0"/>
              <a:t> calculate value function with current policy (Bellman equation as update rule)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policy improvement:</a:t>
            </a:r>
            <a:r>
              <a:rPr lang="en-DE" sz="2600" b="0" dirty="0"/>
              <a:t> adjusting policy to act greedy (pick actions with maximum values) with respect to value function of current policy</a:t>
            </a:r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utting both components together:</a:t>
            </a:r>
          </a:p>
          <a:p>
            <a:r>
              <a:rPr lang="en-GB" sz="2600" dirty="0"/>
              <a:t>p</a:t>
            </a:r>
            <a:r>
              <a:rPr lang="en-DE" sz="2600" dirty="0"/>
              <a:t>olicy iteration:</a:t>
            </a:r>
          </a:p>
          <a:p>
            <a:r>
              <a:rPr lang="en-GB" sz="2600" dirty="0"/>
              <a:t>v</a:t>
            </a:r>
            <a:r>
              <a:rPr lang="en-DE" sz="2600" dirty="0"/>
              <a:t>alue iteration: truncated policy evaluation using Bellman optimality equation as update rule (stopped after one update of each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97F6-499E-C15E-A171-09406D8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754F-2FCD-7536-9301-FE81E76E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14" y="4848911"/>
            <a:ext cx="5227734" cy="38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4B86F-FFB1-4CB8-9F28-02B7C53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98" y="1768650"/>
            <a:ext cx="2201072" cy="3306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1A22C-D3BB-7B47-2C0D-E6042FCED77B}"/>
              </a:ext>
            </a:extLst>
          </p:cNvPr>
          <p:cNvSpPr txBox="1"/>
          <p:nvPr/>
        </p:nvSpPr>
        <p:spPr>
          <a:xfrm>
            <a:off x="8936418" y="1329919"/>
            <a:ext cx="2819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/>
              <a:t>generalized policy iteration (GPI):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CF261-23D7-6CDF-EC2B-011BBA51D9D8}"/>
              </a:ext>
            </a:extLst>
          </p:cNvPr>
          <p:cNvSpPr txBox="1"/>
          <p:nvPr/>
        </p:nvSpPr>
        <p:spPr>
          <a:xfrm>
            <a:off x="10940804" y="524757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081E-3E0F-CD58-7CFB-3EDEF50056A3}"/>
              </a:ext>
            </a:extLst>
          </p:cNvPr>
          <p:cNvSpPr txBox="1"/>
          <p:nvPr/>
        </p:nvSpPr>
        <p:spPr>
          <a:xfrm>
            <a:off x="8936418" y="5740405"/>
            <a:ext cx="281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GPI a</a:t>
            </a:r>
            <a:r>
              <a:rPr lang="en-DE" dirty="0"/>
              <a:t>lso followed by MC and TD methods …</a:t>
            </a:r>
          </a:p>
        </p:txBody>
      </p:sp>
    </p:spTree>
    <p:extLst>
      <p:ext uri="{BB962C8B-B14F-4D97-AF65-F5344CB8AC3E}">
        <p14:creationId xmlns:p14="http://schemas.microsoft.com/office/powerpoint/2010/main" val="4616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C3FC-F2B9-7298-40F0-30300DE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Limited Utility of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169-E0E3-4AF2-B882-6FE60E1C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requires full model of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DE" dirty="0"/>
              <a:t>omputationally expensive</a:t>
            </a:r>
          </a:p>
          <a:p>
            <a:r>
              <a:rPr lang="en-DE" dirty="0"/>
              <a:t>expected update operation (based on values of all possible successor states and their probability)</a:t>
            </a:r>
          </a:p>
          <a:p>
            <a:r>
              <a:rPr lang="en-DE" dirty="0"/>
              <a:t>for each state (in potentially huge state space)</a:t>
            </a:r>
          </a:p>
          <a:p>
            <a:pPr marL="0" indent="0">
              <a:buNone/>
            </a:pPr>
            <a:r>
              <a:rPr lang="en-DE" dirty="0"/>
              <a:t>(asynchronous DP at least avoids systematic sweeps over entire state space)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n</a:t>
            </a:r>
            <a:r>
              <a:rPr lang="en-DE" dirty="0">
                <a:sym typeface="Wingdings" pitchFamily="2" charset="2"/>
              </a:rPr>
              <a:t>eed for more efficient methods achieving the same effect as DP, without (perfect) model of environment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F159-1FA2-BE72-E5F7-780EA6F0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1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Bootstrapping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29120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B03E-1A17-7301-86C2-51FB9F9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Sampling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MC: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TD: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F71F6-3791-4D3C-E0A2-4E6A0748A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8999"/>
                <a:ext cx="10515600" cy="2747963"/>
              </a:xfrm>
              <a:blipFill>
                <a:blip r:embed="rId2"/>
                <a:stretch>
                  <a:fillRect l="-1206" t="-25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3DB9-41B0-ED71-FD05-45D583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2FC9A-586B-9BE3-F02E-16501855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70053"/>
            <a:ext cx="11506200" cy="90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6E22A9-5628-D549-7A89-B2413453DB8F}"/>
              </a:ext>
            </a:extLst>
          </p:cNvPr>
          <p:cNvSpPr/>
          <p:nvPr/>
        </p:nvSpPr>
        <p:spPr>
          <a:xfrm>
            <a:off x="342900" y="1870053"/>
            <a:ext cx="11588905" cy="901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4EBC1-1009-A38E-CC6D-09E393BCBA6E}"/>
              </a:ext>
            </a:extLst>
          </p:cNvPr>
          <p:cNvSpPr txBox="1"/>
          <p:nvPr/>
        </p:nvSpPr>
        <p:spPr>
          <a:xfrm>
            <a:off x="5255173" y="5915352"/>
            <a:ext cx="223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bootstrapping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76065-AEE0-28B6-3505-37150C8E02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106511" y="5431876"/>
            <a:ext cx="266821" cy="48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201-6670-5181-895D-9277FC26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On-Policy TD Control: SARSA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following pattern of GPI: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en-DE" dirty="0"/>
                  <a:t>estimate action-value function for current behavior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</a:t>
                </a:r>
                <a:r>
                  <a:rPr lang="en-DE" dirty="0"/>
                  <a:t>hange policy toward greediness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DE" dirty="0"/>
                  <a:t> (exploration for example via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DE" dirty="0"/>
                  <a:t>-greedy policy)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6ADA8-8CEF-8FFE-F942-29A82FF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0683"/>
                <a:ext cx="9798269" cy="3216279"/>
              </a:xfrm>
              <a:blipFill>
                <a:blip r:embed="rId2"/>
                <a:stretch>
                  <a:fillRect l="-1295" t="-4724" r="-6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4404-4961-203F-C157-77377CE6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FD5C-8E62-42C2-234D-BA39B26D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10" y="2057980"/>
            <a:ext cx="5564457" cy="53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7BCA-4343-A8AF-6B24-39F46E28B998}"/>
              </a:ext>
            </a:extLst>
          </p:cNvPr>
          <p:cNvSpPr txBox="1"/>
          <p:nvPr/>
        </p:nvSpPr>
        <p:spPr>
          <a:xfrm>
            <a:off x="3846867" y="1572979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S      A  R     S     A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2A2FF9-8DF2-F928-3B33-4816A50C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178" y="3429000"/>
            <a:ext cx="615244" cy="2097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D71AA-CFE2-2F89-F856-23D3DEDBD050}"/>
              </a:ext>
            </a:extLst>
          </p:cNvPr>
          <p:cNvSpPr txBox="1"/>
          <p:nvPr/>
        </p:nvSpPr>
        <p:spPr>
          <a:xfrm>
            <a:off x="7795953" y="259339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216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CDCBA99-CEDA-CD29-C75C-8B1FD22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01" y="4661346"/>
            <a:ext cx="1047469" cy="150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6C51-0760-2065-B7F9-8D9B92F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Off-Policy TD Control: Q-Learning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dirty="0"/>
                  <a:t>estimate action-value function directly approximating optimal one (independent of </a:t>
                </a:r>
                <a:r>
                  <a:rPr lang="en-DE" sz="2400" dirty="0"/>
                  <a:t>behavior</a:t>
                </a:r>
                <a:r>
                  <a:rPr lang="en-GB" sz="2400" dirty="0"/>
                  <a:t> policy </a:t>
                </a:r>
                <a:r>
                  <a:rPr lang="en-GB" sz="2400" dirty="0">
                    <a:sym typeface="Wingdings" pitchFamily="2" charset="2"/>
                  </a:rPr>
                  <a:t> </a:t>
                </a:r>
                <a:r>
                  <a:rPr lang="en-DE" sz="2400" dirty="0"/>
                  <a:t>potentially off-policy)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DE" sz="2400" dirty="0"/>
              </a:p>
              <a:p>
                <a:pPr marL="0" indent="0">
                  <a:buNone/>
                </a:pPr>
                <a:r>
                  <a:rPr lang="en-GB" sz="2400" dirty="0"/>
                  <a:t>policy just determines which state-action pairs are visited and updated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DE" sz="2400" dirty="0"/>
                  <a:t>ompare to expected Sarsa</a:t>
                </a:r>
                <a:r>
                  <a:rPr lang="en-DE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FBD41-C3F8-C70F-2AEC-034FAD14B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r="-724" b="-372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2C89-2080-0A5E-AC67-215002C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0E09DB-791F-EDD3-135A-AA52D91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469" y="2321584"/>
            <a:ext cx="1022131" cy="15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Summary: Update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77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0BFC7-72BD-9D93-A4E0-82BA247F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80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E220-F6B8-09A9-4663-EFAB3EE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2608-0A86-BFD4-C06E-1A932596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138" cy="367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/>
              <a:t>reinforcement learning (RL): </a:t>
            </a:r>
          </a:p>
          <a:p>
            <a:pPr marL="0" indent="0">
              <a:buNone/>
            </a:pPr>
            <a:r>
              <a:rPr lang="en-GB" sz="2600" dirty="0"/>
              <a:t>formalization of sequential decision making (action policy) of software</a:t>
            </a:r>
            <a:r>
              <a:rPr lang="en-DE" sz="2600" dirty="0"/>
              <a:t> agent interacting with environment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orresponds to search for best (or rather good) action policy to reach a given goal (e.g., win a game)</a:t>
            </a:r>
          </a:p>
          <a:p>
            <a:pPr marL="0" indent="0">
              <a:buNone/>
            </a:pPr>
            <a:r>
              <a:rPr lang="en-DE" sz="2600" dirty="0"/>
              <a:t>using learning from examples (data) to guide the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971B2-FD1C-52C8-1EA4-6B8FB61BD757}"/>
              </a:ext>
            </a:extLst>
          </p:cNvPr>
          <p:cNvGrpSpPr/>
          <p:nvPr/>
        </p:nvGrpSpPr>
        <p:grpSpPr>
          <a:xfrm>
            <a:off x="8610600" y="1916917"/>
            <a:ext cx="2750387" cy="2991600"/>
            <a:chOff x="4623579" y="1771810"/>
            <a:chExt cx="2750387" cy="2986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F14FA-5CD0-19C2-6EE7-6884201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38C21-2B0B-B4BD-4B42-6AAD917F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A7730-A865-3E78-2E6A-F69A453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70C63-D3DC-A43C-D62D-538565C1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5EDC-32D6-3BBA-1E46-38F485980525}"/>
              </a:ext>
            </a:extLst>
          </p:cNvPr>
          <p:cNvSpPr txBox="1"/>
          <p:nvPr/>
        </p:nvSpPr>
        <p:spPr>
          <a:xfrm>
            <a:off x="838200" y="5438766"/>
            <a:ext cx="109649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RL usually more difficult (e.g., non-differentiable as a whole) than</a:t>
            </a:r>
            <a:r>
              <a:rPr lang="en-DE" sz="2600" dirty="0"/>
              <a:t> supervised learning (which can be seen as “generalized optimization”, often of proxy metric)</a:t>
            </a:r>
          </a:p>
        </p:txBody>
      </p:sp>
    </p:spTree>
    <p:extLst>
      <p:ext uri="{BB962C8B-B14F-4D97-AF65-F5344CB8AC3E}">
        <p14:creationId xmlns:p14="http://schemas.microsoft.com/office/powerpoint/2010/main" val="1285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EF-FB61-9DAE-2A97-D9C822C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 of Tabular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275A-6ECE-00F1-31A1-E3ECBFAD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tabular methods simply memorize observed data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: large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curse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dimensionality</a:t>
            </a:r>
            <a:endParaRPr lang="de-DE" dirty="0">
              <a:sym typeface="Wingdings" pitchFamily="2" charset="2"/>
            </a:endParaRPr>
          </a:p>
          <a:p>
            <a:pPr marL="342900" indent="-342900"/>
            <a:endParaRPr lang="de-DE" dirty="0"/>
          </a:p>
          <a:p>
            <a:pPr marL="0" indent="0">
              <a:buNone/>
            </a:pP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endParaRPr lang="de-DE" dirty="0"/>
          </a:p>
          <a:p>
            <a:r>
              <a:rPr lang="de-DE" dirty="0"/>
              <a:t>non-linear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endParaRPr lang="de-DE" dirty="0"/>
          </a:p>
          <a:p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deep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reinforcement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learning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A65A4-171E-1901-4111-237CE3E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24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1E6-961E-5FB6-3A7C-C8EE01E3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Approximate Solution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s</a:t>
                </a:r>
                <a:r>
                  <a:rPr lang="en-DE" sz="2600" dirty="0"/>
                  <a:t>tate/action values as parametrized function (instead of table)</a:t>
                </a:r>
              </a:p>
              <a:p>
                <a:r>
                  <a:rPr lang="en-DE" sz="2600" dirty="0"/>
                  <a:t>variables/features describing different states</a:t>
                </a:r>
              </a:p>
              <a:p>
                <a:r>
                  <a:rPr lang="en-DE" sz="2600" dirty="0"/>
                  <a:t>parameters (e.g., connection weights in neural network) to be learned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o</a:t>
                </a:r>
                <a:r>
                  <a:rPr lang="en-DE" sz="2600" dirty="0"/>
                  <a:t>bjective function (e.g., squared error loss):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parameters/weights t</a:t>
                </a:r>
                <a:r>
                  <a:rPr lang="en-DE" sz="2600" dirty="0"/>
                  <a:t>o be optimized via (stochastic)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F99D0-CFDF-27C8-3365-520B76541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47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05F3C-335B-C1BC-6FB9-2C6352D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84A1-D838-7FBA-D614-78DD73ED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Q-Network (DQN)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dirty="0"/>
                  <a:t>idea: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network(s) </a:t>
                </a:r>
                <a:r>
                  <a:rPr lang="de-DE" dirty="0" err="1"/>
                  <a:t>approximating</a:t>
                </a:r>
                <a:r>
                  <a:rPr lang="de-DE" dirty="0"/>
                  <a:t> </a:t>
                </a:r>
                <a:r>
                  <a:rPr lang="de-DE" dirty="0" err="1"/>
                  <a:t>tabular</a:t>
                </a:r>
                <a:r>
                  <a:rPr lang="de-DE" dirty="0"/>
                  <a:t> action-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Q-</a:t>
                </a:r>
                <a:r>
                  <a:rPr lang="de-DE" dirty="0" err="1"/>
                  <a:t>learning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supervised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de-DE" i="1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key</a:t>
                </a:r>
                <a:r>
                  <a:rPr lang="de-DE" dirty="0"/>
                  <a:t> </a:t>
                </a:r>
                <a:r>
                  <a:rPr lang="de-DE" dirty="0" err="1"/>
                  <a:t>components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going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separate </a:t>
                </a:r>
                <a:r>
                  <a:rPr lang="de-DE" dirty="0" err="1"/>
                  <a:t>target</a:t>
                </a:r>
                <a:r>
                  <a:rPr lang="de-DE" dirty="0"/>
                  <a:t> network: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periodically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Q-network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/>
                  <a:t>reducing</a:t>
                </a:r>
                <a:r>
                  <a:rPr lang="de-DE" dirty="0"/>
                  <a:t> </a:t>
                </a:r>
                <a:r>
                  <a:rPr lang="de-DE" dirty="0" err="1"/>
                  <a:t>correlations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Q-network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target</a:t>
                </a:r>
                <a:r>
                  <a:rPr lang="de-DE" dirty="0"/>
                  <a:t> (due </a:t>
                </a:r>
                <a:r>
                  <a:rPr lang="de-DE" dirty="0" err="1"/>
                  <a:t>to</a:t>
                </a:r>
                <a:r>
                  <a:rPr lang="de-DE" dirty="0"/>
                  <a:t> bootstrapping)</a:t>
                </a:r>
              </a:p>
              <a:p>
                <a:r>
                  <a:rPr lang="de-DE" dirty="0" err="1"/>
                  <a:t>experience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: </a:t>
                </a:r>
                <a:r>
                  <a:rPr lang="en-GB" dirty="0"/>
                  <a:t>apply Q-learning updates on samples (or mini batches) of experience drawn at random from stored samples (agent’s experiences</a:t>
                </a:r>
                <a:r>
                  <a:rPr lang="de-DE" dirty="0"/>
                  <a:t>)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GB" dirty="0"/>
                  <a:t>removing correlations in observation sequence (“</a:t>
                </a:r>
                <a:r>
                  <a:rPr lang="en-DE" dirty="0"/>
                  <a:t>make it i.i.d.”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854C2-AC27-6E9C-0454-8AF62F85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CDF5-FF74-1F79-A614-3AB5F995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1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83DB-E404-7153-C238-BBD811C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ide Note: i.i.d. Assumption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assumption of independent and identically distributed </a:t>
                </a:r>
                <a:r>
                  <a:rPr lang="en-DE" sz="2600" dirty="0">
                    <a:sym typeface="Wingdings" pitchFamily="2" charset="2"/>
                  </a:rPr>
                  <a:t>sets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d>
                      <m:d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sym typeface="Wingdings" pitchFamily="2" charset="2"/>
                      </a:rPr>
                      <m:t>…, </m:t>
                    </m:r>
                    <m:d>
                      <m:dPr>
                        <m:ctrlPr>
                          <a:rPr lang="en-DE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/>
                  <a:t> fundamental to statistical (supervised) learning in terms of g</a:t>
                </a:r>
                <a:r>
                  <a:rPr lang="en-DE" sz="2600" dirty="0"/>
                  <a:t>eneralization:</a:t>
                </a:r>
              </a:p>
              <a:p>
                <a:pPr marL="0" indent="0">
                  <a:buNone/>
                </a:pPr>
                <a:r>
                  <a:rPr lang="en-DE" sz="2600" dirty="0"/>
                  <a:t>consistent training and test data sets basis of empirical risk minimization</a:t>
                </a:r>
              </a:p>
              <a:p>
                <a:pPr marL="0" indent="0">
                  <a:buNone/>
                </a:pPr>
                <a:r>
                  <a:rPr lang="en-DE" sz="2600" dirty="0"/>
                  <a:t>(adversarial vulnerability/attacks: targeted violations of i.i.d. assumption)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RL</a:t>
                </a:r>
                <a:r>
                  <a:rPr lang="en-DE" sz="2600" dirty="0"/>
                  <a:t>: MDP outside of i.i.d. setting (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use techniques like experience replay in training of supervised learning models for value functions with observations)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c</a:t>
                </a:r>
                <a:r>
                  <a:rPr lang="en-DE" sz="2600" dirty="0"/>
                  <a:t>ausal models: interventions outside of i.i.d. setting (need for causal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6E391-6DBA-AA88-4BA6-E8AF3AC07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F846-B1BA-79F1-F445-085F1CB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77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AE52-FDD7-D241-9B9D-D58ADBC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Deadly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0F1-3615-D94D-A96D-9C64B78B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5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issue in deep RL: combination of off-policy bootstrapping (e.g., Q-learning) with high-dimensional function approximation leads to non-stationary targets (unstable)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most popular technique to overcome this: </a:t>
            </a:r>
            <a:r>
              <a:rPr lang="en-GB" sz="2400" dirty="0"/>
              <a:t>target networks in DQN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alternative (to conventional RL): upside–down RL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n</a:t>
            </a:r>
            <a:r>
              <a:rPr lang="en-DE" sz="2400" dirty="0"/>
              <a:t>o 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464F-4A18-1B46-B11C-63CE6F6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21" y="4034521"/>
            <a:ext cx="7065579" cy="2718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7670593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D04-90C0-5D2C-4D41-34921BB95558}"/>
              </a:ext>
            </a:extLst>
          </p:cNvPr>
          <p:cNvSpPr txBox="1"/>
          <p:nvPr/>
        </p:nvSpPr>
        <p:spPr>
          <a:xfrm>
            <a:off x="8203111" y="4285391"/>
            <a:ext cx="29962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but: improvement of action policy (i.e., higher return) beyond examples seen in training (extrapolation) usually requires iterative approach (re-trainings)</a:t>
            </a:r>
          </a:p>
        </p:txBody>
      </p:sp>
    </p:spTree>
    <p:extLst>
      <p:ext uri="{BB962C8B-B14F-4D97-AF65-F5344CB8AC3E}">
        <p14:creationId xmlns:p14="http://schemas.microsoft.com/office/powerpoint/2010/main" val="4053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070E-E67E-4A4B-8912-C1DFA3E3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4952539"/>
            <a:ext cx="4874938" cy="153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</a:t>
            </a:r>
            <a:r>
              <a:rPr lang="en-GB" dirty="0" err="1"/>
              <a:t>Modeling</a:t>
            </a:r>
            <a:r>
              <a:rPr lang="en-GB" dirty="0"/>
              <a:t> for Decisions/Actions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BBE30-BBC1-E075-F300-56679CC53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66065"/>
            <a:ext cx="5181600" cy="1059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Trajectory Transformer: predicting also states and returns</a:t>
            </a:r>
            <a:r>
              <a:rPr lang="en-DE" sz="2200" dirty="0"/>
              <a:t> (adding model-based components, planning with beam search)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25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3766065"/>
            <a:ext cx="5181600" cy="92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 conditioning on desired return, past states and actions to generate future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ABCDE-9701-E866-3BCA-B436DAF6EF1F}"/>
              </a:ext>
            </a:extLst>
          </p:cNvPr>
          <p:cNvSpPr txBox="1"/>
          <p:nvPr/>
        </p:nvSpPr>
        <p:spPr>
          <a:xfrm>
            <a:off x="9982200" y="644733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77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generative: transformer decoder architecture to autoregressively model trajectories</a:t>
            </a:r>
          </a:p>
          <a:p>
            <a:pPr marL="0" indent="0">
              <a:buNone/>
            </a:pPr>
            <a:r>
              <a:rPr lang="en-GB" sz="2400" dirty="0"/>
              <a:t>credit assignment directly via self-attention: implicitly forming state-return associations via similarity of query and key vectors (maximizing the dot product)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6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1144764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via Sequence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8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hlinkClick r:id="rId2"/>
              </a:rPr>
              <a:t>RT-2</a:t>
            </a:r>
            <a:r>
              <a:rPr lang="en-GB" sz="2600" dirty="0"/>
              <a:t>: vision-language-action model learning from web and robotics data</a:t>
            </a:r>
          </a:p>
          <a:p>
            <a:r>
              <a:rPr lang="en-GB" sz="2600" dirty="0"/>
              <a:t>representation of actions as tokens</a:t>
            </a:r>
          </a:p>
          <a:p>
            <a:r>
              <a:rPr lang="en-GB" sz="2600" dirty="0"/>
              <a:t>generalization (extrapolation) by using pre-trained vision-language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26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0" y="3289699"/>
            <a:ext cx="8994620" cy="34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EC43-1587-ABAB-5AB5-E337D01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Direct Policy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B0480-BF39-4523-6013-B8262255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774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Policy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learning of p</a:t>
                </a:r>
                <a:r>
                  <a:rPr lang="en-DE" dirty="0"/>
                  <a:t>arametrized policy (without value functions)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: probability to take different actions (target) given a state (variables/features) and parameters (</a:t>
                </a:r>
                <a:r>
                  <a:rPr lang="en-GB" dirty="0"/>
                  <a:t>e.g., neural</a:t>
                </a:r>
                <a:r>
                  <a:rPr lang="en-DE" dirty="0"/>
                  <a:t> network weights)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goal </a:t>
                </a:r>
                <a:r>
                  <a:rPr lang="en-GB" dirty="0"/>
                  <a:t>maximizing expected cumulative rewards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 objective function corresponds to true state value: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policy gradient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40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310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1607-0A63-506A-D9A7-B08007E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REINFORCE </a:t>
                </a:r>
                <a:r>
                  <a:rPr lang="en-GB" sz="2600" dirty="0"/>
                  <a:t>method</a:t>
                </a:r>
                <a:r>
                  <a:rPr lang="en-DE" sz="2600" dirty="0"/>
                  <a:t> (MC method </a:t>
                </a:r>
                <a:r>
                  <a:rPr lang="en-GB" sz="2600" dirty="0"/>
                  <a:t>f</a:t>
                </a:r>
                <a:r>
                  <a:rPr lang="en-DE" sz="2600" dirty="0"/>
                  <a:t>ollowing from policy gradient theorem):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p</a:t>
                </a:r>
                <a:r>
                  <a:rPr lang="en-DE" sz="2600" dirty="0"/>
                  <a:t>olicy gradients</a:t>
                </a:r>
                <a:r>
                  <a:rPr lang="en-GB" sz="2600" dirty="0"/>
                  <a:t> </a:t>
                </a:r>
                <a:r>
                  <a:rPr lang="en-GB" sz="2600" dirty="0">
                    <a:sym typeface="Wingdings" pitchFamily="2" charset="2"/>
                  </a:rPr>
                  <a:t></a:t>
                </a:r>
                <a:r>
                  <a:rPr lang="en-GB" sz="2600" dirty="0"/>
                  <a:t> neural n</a:t>
                </a:r>
                <a:r>
                  <a:rPr lang="en-DE" sz="2600" dirty="0"/>
                  <a:t>etwork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1AC4-2003-3520-839F-772FD57A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87D9C-C5F1-F4BC-1A0D-4AF48ED3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29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D3EA-E4F2-A26B-C255-B88FAE2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2078"/>
            <a:ext cx="4984531" cy="176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72F2E-A4BB-F658-AB58-F68DDC533635}"/>
              </a:ext>
            </a:extLst>
          </p:cNvPr>
          <p:cNvSpPr txBox="1"/>
          <p:nvPr/>
        </p:nvSpPr>
        <p:spPr>
          <a:xfrm>
            <a:off x="7693575" y="3776014"/>
            <a:ext cx="3783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“w</a:t>
            </a:r>
            <a:r>
              <a:rPr lang="en-DE" sz="2600" dirty="0"/>
              <a:t>eighting” with observed (discounted)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/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AB18DE-6C26-FD93-B0BD-B8A4EC6E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11" y="2973971"/>
                <a:ext cx="1227195" cy="502125"/>
              </a:xfrm>
              <a:prstGeom prst="rect">
                <a:avLst/>
              </a:prstGeom>
              <a:blipFill>
                <a:blip r:embed="rId4"/>
                <a:stretch>
                  <a:fillRect t="-5000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72C3DFC-83F7-0F39-C3BF-987CC1289117}"/>
              </a:ext>
            </a:extLst>
          </p:cNvPr>
          <p:cNvSpPr/>
          <p:nvPr/>
        </p:nvSpPr>
        <p:spPr>
          <a:xfrm rot="16200000">
            <a:off x="5182206" y="94736"/>
            <a:ext cx="377161" cy="5528446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7A6B5-7F91-2941-2E2C-5614B8CAFCD2}"/>
              </a:ext>
            </a:extLst>
          </p:cNvPr>
          <p:cNvCxnSpPr>
            <a:cxnSpLocks/>
          </p:cNvCxnSpPr>
          <p:nvPr/>
        </p:nvCxnSpPr>
        <p:spPr>
          <a:xfrm flipH="1" flipV="1">
            <a:off x="6611007" y="2753706"/>
            <a:ext cx="2974429" cy="11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4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1DF-BB12-89F5-C7E1-D4343D4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E" sz="4400" dirty="0"/>
              <a:t>ain </a:t>
            </a:r>
            <a:r>
              <a:rPr lang="en-DE" dirty="0"/>
              <a:t>E</a:t>
            </a:r>
            <a:r>
              <a:rPr lang="en-DE" sz="4400" dirty="0"/>
              <a:t>lements of RL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3C14-1EE9-A204-B53C-4AE63C8A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goal: find action policy maximizing reward from environment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action p</a:t>
            </a:r>
            <a:r>
              <a:rPr lang="en-DE" sz="2800" b="1" dirty="0"/>
              <a:t>olicy</a:t>
            </a:r>
            <a:r>
              <a:rPr lang="en-DE" sz="2800" dirty="0"/>
              <a:t>: exploration-exploitation trade-off</a:t>
            </a:r>
          </a:p>
          <a:p>
            <a:r>
              <a:rPr lang="en-GB" sz="2800" dirty="0"/>
              <a:t>e.g., e</a:t>
            </a:r>
            <a:r>
              <a:rPr lang="en-DE" sz="2800" dirty="0"/>
              <a:t>psilon-greedy: random exploration at small fraction of the time</a:t>
            </a:r>
          </a:p>
          <a:p>
            <a:r>
              <a:rPr lang="en-DE" sz="2800" dirty="0"/>
              <a:t>off-policy instead of on-policy learning: </a:t>
            </a:r>
            <a:r>
              <a:rPr lang="en-GB" sz="2800" dirty="0"/>
              <a:t>p</a:t>
            </a:r>
            <a:r>
              <a:rPr lang="en-DE" sz="2800" dirty="0"/>
              <a:t>olicy for learning different from current best </a:t>
            </a:r>
            <a:r>
              <a:rPr lang="en-DE" sz="2800" dirty="0">
                <a:sym typeface="Wingdings" pitchFamily="2" charset="2"/>
              </a:rPr>
              <a:t> exploit in application and explore during learning</a:t>
            </a: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feedback from environment</a:t>
            </a:r>
            <a:r>
              <a:rPr lang="en-GB" sz="2800" dirty="0"/>
              <a:t>: goal-directed, no supervision</a:t>
            </a:r>
          </a:p>
          <a:p>
            <a:r>
              <a:rPr lang="en-GB" sz="2800" dirty="0"/>
              <a:t>scalar r</a:t>
            </a:r>
            <a:r>
              <a:rPr lang="en-DE" sz="2800" dirty="0"/>
              <a:t>eward signal</a:t>
            </a:r>
            <a:endParaRPr lang="en-GB" sz="2800" dirty="0"/>
          </a:p>
          <a:p>
            <a:r>
              <a:rPr lang="en-GB" sz="2800" dirty="0"/>
              <a:t>cumulative and delayed rewards (credit assignment problem)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7DD8-C6E7-34CC-50D9-6100F19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23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59FC-EB11-E2E4-57F1-620459A2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/>
              <a:t>REINFORCE with Baseline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gradient theorem unchanged by subtracting</a:t>
                </a:r>
                <a:r>
                  <a:rPr lang="en-DE" dirty="0"/>
                  <a:t> an action-independent baseline, e.g., an estimate of the </a:t>
                </a:r>
                <a:r>
                  <a:rPr lang="en-DE" sz="2800" dirty="0"/>
                  <a:t>state-value function: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sz="2800" dirty="0"/>
                  <a:t>hybrid between policy-based and value-based methods</a:t>
                </a:r>
                <a:endParaRPr lang="en-DE" dirty="0"/>
              </a:p>
              <a:p>
                <a:pPr marL="0" indent="0">
                  <a:buNone/>
                </a:pPr>
                <a:r>
                  <a:rPr lang="en-GB" sz="2800" dirty="0">
                    <a:sym typeface="Wingdings" pitchFamily="2" charset="2"/>
                  </a:rPr>
                  <a:t> </a:t>
                </a:r>
                <a:r>
                  <a:rPr lang="en-GB" sz="2800" dirty="0"/>
                  <a:t>r</a:t>
                </a:r>
                <a:r>
                  <a:rPr lang="en-DE" sz="2800" dirty="0"/>
                  <a:t>eduction of variance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67BFA-92AE-203C-8A19-052D26388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9593" b="-17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9B14-DC7A-DD4A-6C71-7D81A0E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30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F0D4-4BAC-6009-ECD0-AA6E2F5B06C9}"/>
              </a:ext>
            </a:extLst>
          </p:cNvPr>
          <p:cNvSpPr txBox="1"/>
          <p:nvPr/>
        </p:nvSpPr>
        <p:spPr>
          <a:xfrm>
            <a:off x="9982200" y="3429000"/>
            <a:ext cx="202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e.g., separate networks</a:t>
            </a:r>
            <a:endParaRPr lang="en-DE" sz="2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8A9A83-EF74-BF65-545F-20098E066134}"/>
              </a:ext>
            </a:extLst>
          </p:cNvPr>
          <p:cNvCxnSpPr>
            <a:cxnSpLocks/>
          </p:cNvCxnSpPr>
          <p:nvPr/>
        </p:nvCxnSpPr>
        <p:spPr>
          <a:xfrm flipH="1">
            <a:off x="4624552" y="3773214"/>
            <a:ext cx="5357648" cy="5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E974F-BC2A-2D31-BCB8-AFAA5DE442F0}"/>
              </a:ext>
            </a:extLst>
          </p:cNvPr>
          <p:cNvCxnSpPr>
            <a:stCxn id="6" idx="1"/>
          </p:cNvCxnSpPr>
          <p:nvPr/>
        </p:nvCxnSpPr>
        <p:spPr>
          <a:xfrm flipH="1">
            <a:off x="9648497" y="3813721"/>
            <a:ext cx="333703" cy="4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8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u</a:t>
                </a:r>
                <a:r>
                  <a:rPr lang="en-DE" sz="2600" dirty="0"/>
                  <a:t>sing state-value function for bootstrapping </a:t>
                </a:r>
                <a:r>
                  <a:rPr lang="en-DE" sz="2600" dirty="0">
                    <a:sym typeface="Wingdings" pitchFamily="2" charset="2"/>
                  </a:rPr>
                  <a:t> </a:t>
                </a:r>
                <a:r>
                  <a:rPr lang="en-DE" sz="2600" dirty="0"/>
                  <a:t>critic of policy: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DE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DE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DE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DE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DE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DE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t</a:t>
                </a:r>
                <a:r>
                  <a:rPr lang="en-DE" sz="2600" dirty="0"/>
                  <a:t>urning MC (observed return) into TD method</a:t>
                </a: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 introduction of bias, but further reduction of variance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231C-EC35-E5C9-A2FE-94FAA999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6016930-C7A8-2BDB-52B0-51A346B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Actor-Critic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8D2B-CD10-31AA-ABFE-6AE06BE6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EE57-7F22-D847-551B-246A733D188A}"/>
              </a:ext>
            </a:extLst>
          </p:cNvPr>
          <p:cNvSpPr txBox="1"/>
          <p:nvPr/>
        </p:nvSpPr>
        <p:spPr>
          <a:xfrm>
            <a:off x="7706258" y="3579469"/>
            <a:ext cx="1324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/>
              <a:t>TD error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A37CEDD-0653-365A-68F8-11DC3CAA2342}"/>
              </a:ext>
            </a:extLst>
          </p:cNvPr>
          <p:cNvSpPr/>
          <p:nvPr/>
        </p:nvSpPr>
        <p:spPr>
          <a:xfrm rot="16200000">
            <a:off x="8203538" y="1125514"/>
            <a:ext cx="329742" cy="4578168"/>
          </a:xfrm>
          <a:prstGeom prst="lef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3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92D-1CFC-0D08-2ACE-C333FEA9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Synonym: Advantage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for the critic of the action policy (actor):</a:t>
                </a:r>
              </a:p>
              <a:p>
                <a:pPr marL="0" indent="0">
                  <a:buNone/>
                </a:pPr>
                <a:r>
                  <a:rPr lang="en-GB" sz="2600" dirty="0"/>
                  <a:t>interpret TD error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as a</a:t>
                </a:r>
                <a:r>
                  <a:rPr lang="en-DE" sz="2600" dirty="0"/>
                  <a:t>dvantage function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DE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</m:oMath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GB" sz="2600" dirty="0"/>
                  <a:t>idea: calculates e</a:t>
                </a:r>
                <a:r>
                  <a:rPr lang="en-DE" sz="2600" dirty="0"/>
                  <a:t>xtra reward for specific action compared to average action in given state (expected state value)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Proximal Policy Optimization (PPO):</a:t>
                </a:r>
                <a:r>
                  <a:rPr lang="en-GB" sz="2600" dirty="0"/>
                  <a:t> p</a:t>
                </a:r>
                <a:r>
                  <a:rPr lang="en-DE" sz="2600" dirty="0"/>
                  <a:t>rominent </a:t>
                </a:r>
                <a:r>
                  <a:rPr lang="en-GB" sz="2600" dirty="0"/>
                  <a:t>advantage actor-critic method with some tricks</a:t>
                </a:r>
                <a:endParaRPr lang="en-DE" sz="2600" dirty="0"/>
              </a:p>
              <a:p>
                <a:r>
                  <a:rPr lang="en-GB" sz="2600" dirty="0"/>
                  <a:t>surrogate objective from trust region optimization </a:t>
                </a:r>
                <a:r>
                  <a:rPr lang="en-GB" sz="2600" dirty="0">
                    <a:sym typeface="Wingdings" pitchFamily="2" charset="2"/>
                  </a:rPr>
                  <a:t> better efficiency</a:t>
                </a:r>
                <a:endParaRPr lang="en-GB" sz="2600" dirty="0"/>
              </a:p>
              <a:p>
                <a:r>
                  <a:rPr lang="en-GB" sz="2600" dirty="0"/>
                  <a:t>clipping</a:t>
                </a:r>
                <a:r>
                  <a:rPr lang="en-DE" sz="2600" dirty="0"/>
                  <a:t> policy update at each training step </a:t>
                </a:r>
                <a:r>
                  <a:rPr lang="en-DE" sz="2600" dirty="0">
                    <a:sym typeface="Wingdings" pitchFamily="2" charset="2"/>
                  </a:rPr>
                  <a:t> improved stability of actor</a:t>
                </a:r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4898E-AED9-4BC0-6902-FFF37C7E3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8D70-2862-A5A9-77BA-B7685974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5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7FA-CF46-4AED-4CB8-E667605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Famous Example of Deep RL: AlphaGo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219-ABC7-5216-9315-28DED9BF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dirty="0"/>
              <a:t>Monte Carlo tree search (heuristic search algorithm) for move (action) selection (focus on current state rather than full state space)</a:t>
            </a:r>
          </a:p>
          <a:p>
            <a:pPr marL="0" indent="0">
              <a:buNone/>
            </a:pPr>
            <a:r>
              <a:rPr lang="en-DE" dirty="0">
                <a:sym typeface="Wingdings" pitchFamily="2" charset="2"/>
              </a:rPr>
              <a:t> decision-time planning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guided by deep convolutional neural networks for both value function and policy estimation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improving search efficiency</a:t>
            </a:r>
          </a:p>
          <a:p>
            <a:pPr marL="228600" lvl="1" indent="0">
              <a:buNone/>
            </a:pPr>
            <a:r>
              <a:rPr lang="en-GB" b="1" dirty="0"/>
              <a:t>reduce depth</a:t>
            </a:r>
            <a:r>
              <a:rPr lang="en-GB" dirty="0"/>
              <a:t> of search tree by evaluating positions with </a:t>
            </a:r>
            <a:r>
              <a:rPr lang="en-GB" b="1" dirty="0"/>
              <a:t>value function</a:t>
            </a:r>
            <a:r>
              <a:rPr lang="en-GB" dirty="0"/>
              <a:t> (predicting outcome from given position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dirty="0"/>
              <a:t>bootstrapping</a:t>
            </a:r>
            <a:r>
              <a:rPr lang="en-GB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reduce breath</a:t>
            </a:r>
            <a:r>
              <a:rPr lang="en-GB" dirty="0"/>
              <a:t> of search tree by </a:t>
            </a:r>
            <a:r>
              <a:rPr lang="en-GB" b="1" dirty="0"/>
              <a:t>sampling</a:t>
            </a:r>
            <a:r>
              <a:rPr lang="en-GB" dirty="0"/>
              <a:t> actions using </a:t>
            </a:r>
            <a:r>
              <a:rPr lang="en-GB" b="1" dirty="0"/>
              <a:t>policy network</a:t>
            </a:r>
            <a:r>
              <a:rPr lang="en-GB" dirty="0"/>
              <a:t> (probability distribution over possible moves in given position)</a:t>
            </a:r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E2D9-937D-024E-0ACA-2DF3B73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0585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BC0-C50E-78C6-DAB3-097E1A68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FB5A-5810-30F3-805A-7B54E9AA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de-DE" dirty="0">
                <a:hlinkClick r:id="rId2"/>
              </a:rPr>
              <a:t>DQN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Atari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AlphaGo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AlphaGo Zero</a:t>
            </a:r>
            <a:endParaRPr lang="de-DE" dirty="0"/>
          </a:p>
          <a:p>
            <a:r>
              <a:rPr lang="de-DE" dirty="0">
                <a:hlinkClick r:id="rId6"/>
              </a:rPr>
              <a:t>PPO</a:t>
            </a:r>
            <a:endParaRPr lang="de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FA8115-CB62-6F54-6E5C-CF5B29A14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72854"/>
            <a:ext cx="3461951" cy="4456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60E1-B61E-A9E9-A576-97D1BBF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4FEC-57FA-9373-72E9-56DFAB58EA12}"/>
              </a:ext>
            </a:extLst>
          </p:cNvPr>
          <p:cNvSpPr txBox="1"/>
          <p:nvPr/>
        </p:nvSpPr>
        <p:spPr>
          <a:xfrm>
            <a:off x="838200" y="630820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pdf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7317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146C-7E6C-A925-CBFD-2AE2CAFE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666-C2BE-2260-C7CB-99CF20CB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600" dirty="0"/>
              <a:t>one of most impactful goals of AI (e.g., get rid of repetitive tasks)</a:t>
            </a:r>
          </a:p>
          <a:p>
            <a:pPr marL="0" indent="0">
              <a:buNone/>
            </a:pPr>
            <a:endParaRPr lang="en-DE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o far mainly for tasks in computer vision, NLP, but also structured data (e.g., automated replenishment)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n</a:t>
            </a:r>
            <a:r>
              <a:rPr lang="en-DE" sz="2600" dirty="0"/>
              <a:t>ext step: autonomous decision-making (e.g., autonomous driving, robotics)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 support</a:t>
            </a:r>
            <a:r>
              <a:rPr lang="en-DE" sz="2600" dirty="0"/>
              <a:t> technology challenges like </a:t>
            </a:r>
            <a:r>
              <a:rPr lang="en-GB" sz="2600" dirty="0">
                <a:hlinkClick r:id="rId2"/>
              </a:rPr>
              <a:t>n</a:t>
            </a:r>
            <a:r>
              <a:rPr lang="en-DE" sz="2600" dirty="0">
                <a:hlinkClick r:id="rId2"/>
              </a:rPr>
              <a:t>uclear fusion plasma stabilization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4FBD-9000-6530-84E6-0B66664A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DEDA-AB76-774F-BC78-9FAC709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Optional Elements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759B-188B-A6C8-FB1F-E82713EC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v</a:t>
            </a:r>
            <a:r>
              <a:rPr lang="en-DE" sz="2800" b="1" dirty="0"/>
              <a:t>alue functions for states or actions</a:t>
            </a:r>
            <a:r>
              <a:rPr lang="en-DE" sz="2800" dirty="0"/>
              <a:t>: improve efficiency of search in vast action policy space (alternative: direct policy search)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800" b="1" dirty="0"/>
              <a:t>m</a:t>
            </a:r>
            <a:r>
              <a:rPr lang="en-DE" sz="2800" b="1" dirty="0"/>
              <a:t>odel of environment</a:t>
            </a:r>
            <a:r>
              <a:rPr lang="en-DE" sz="2800" dirty="0"/>
              <a:t>: </a:t>
            </a:r>
            <a:r>
              <a:rPr lang="en-GB" dirty="0"/>
              <a:t>(model-free) learning from trial-and-error or (model-based) planning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7EE660-EA8E-7DCA-7B32-53F5CFA8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69" y="3756545"/>
            <a:ext cx="3488728" cy="2708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F20F-191C-79ED-062D-71B8156F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6442-B723-787F-4E14-CA64210D2A3C}"/>
              </a:ext>
            </a:extLst>
          </p:cNvPr>
          <p:cNvSpPr txBox="1"/>
          <p:nvPr/>
        </p:nvSpPr>
        <p:spPr>
          <a:xfrm>
            <a:off x="8329803" y="6415801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8CC93-2109-5FA9-F4D8-B2E565CF3109}"/>
              </a:ext>
            </a:extLst>
          </p:cNvPr>
          <p:cNvSpPr txBox="1"/>
          <p:nvPr/>
        </p:nvSpPr>
        <p:spPr>
          <a:xfrm>
            <a:off x="838199" y="4187314"/>
            <a:ext cx="73076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600" dirty="0"/>
              <a:t>model of environment can be used in different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simulate experience from model (for learning)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decision-time planning (e.g., heuristic search or model predictive control)</a:t>
            </a:r>
          </a:p>
        </p:txBody>
      </p:sp>
      <p:pic>
        <p:nvPicPr>
          <p:cNvPr id="9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9A8F50A-D993-26EE-5182-E92AB1B7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6016834"/>
            <a:ext cx="4004792" cy="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12A7-8CC3-1B17-2EC8-BCE950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01E6-E4CA-9628-FD2B-1086F862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c</a:t>
            </a:r>
            <a:r>
              <a:rPr lang="en-DE" dirty="0"/>
              <a:t>urrent state includes all information about past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transition probabilities between states describe dynamics of given MDP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action policy: mapping from states to probabilities for selection of different actions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5900-4F95-99EA-6581-98C2619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2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4BA3-6670-5516-DB58-BEC0C42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States, Actions, and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DE" sz="2800" dirty="0"/>
                  <a:t>transition probabilities (model of environment):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endParaRPr lang="en-DE" sz="2800" dirty="0"/>
              </a:p>
              <a:p>
                <a:pPr marL="0" indent="0">
                  <a:buNone/>
                </a:pPr>
                <a:r>
                  <a:rPr lang="en-GB" sz="2800" dirty="0"/>
                  <a:t>r</a:t>
                </a:r>
                <a:r>
                  <a:rPr lang="en-DE" sz="2800" dirty="0"/>
                  <a:t>eward hypothesis: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reward as scalar signal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goal: m</a:t>
                </a:r>
                <a:r>
                  <a:rPr lang="en-DE" sz="2800" dirty="0"/>
                  <a:t>aximization of expected cumulative sum of received 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D9BB-C0D7-9AEE-BB75-E5A194324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A76F-6D9B-9744-FB75-68245B4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6</a:t>
            </a:fld>
            <a:endParaRPr 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4E601-3CF9-B816-3889-FF6DF242937C}"/>
              </a:ext>
            </a:extLst>
          </p:cNvPr>
          <p:cNvGrpSpPr/>
          <p:nvPr/>
        </p:nvGrpSpPr>
        <p:grpSpPr>
          <a:xfrm>
            <a:off x="3883572" y="2262237"/>
            <a:ext cx="4424855" cy="2501685"/>
            <a:chOff x="3883572" y="2262237"/>
            <a:chExt cx="4424855" cy="2501685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13B43F-8BC6-12FB-ED74-AFBAB20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572" y="2262237"/>
              <a:ext cx="4424855" cy="2501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09874-FBCF-72EA-9468-B6A3F561867B}"/>
                </a:ext>
              </a:extLst>
            </p:cNvPr>
            <p:cNvSpPr/>
            <p:nvPr/>
          </p:nvSpPr>
          <p:spPr>
            <a:xfrm>
              <a:off x="3883572" y="3552497"/>
              <a:ext cx="898635" cy="126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439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D93-7233-95E5-9E6F-D335820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Value-Based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02F0-3618-492C-A320-57E84210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902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AE8-3C42-F619-8039-60559CD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and Action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05EE-A018-B8E8-4DF6-58F3862A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state/action value: total amount of expected future reward starting from given state/action (usually with discounting of later steps)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indicating l</a:t>
            </a:r>
            <a:r>
              <a:rPr lang="en-DE" dirty="0"/>
              <a:t>ong-term desirability of states/actions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motivation: improve </a:t>
            </a:r>
            <a:r>
              <a:rPr lang="en-DE" dirty="0"/>
              <a:t>efficiency of search in policy space</a:t>
            </a:r>
          </a:p>
          <a:p>
            <a:pPr marL="0" indent="0">
              <a:buNone/>
            </a:pPr>
            <a:r>
              <a:rPr lang="en-DE" dirty="0"/>
              <a:t>(</a:t>
            </a:r>
            <a:r>
              <a:rPr lang="en-GB" dirty="0"/>
              <a:t>for comparison: </a:t>
            </a:r>
            <a:r>
              <a:rPr lang="en-DE" dirty="0"/>
              <a:t>evolutionary methods search directly by evaluating entire policies)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1062-4387-7EA8-856B-63962880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4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2E7C-9701-D067-1265-0D20B8D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State-Value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1BDD-B851-5E2C-CF80-8DACCA77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3A0F-766F-2A79-DF4F-182A1C27DFBE}"/>
              </a:ext>
            </a:extLst>
          </p:cNvPr>
          <p:cNvSpPr txBox="1"/>
          <p:nvPr/>
        </p:nvSpPr>
        <p:spPr>
          <a:xfrm>
            <a:off x="4616664" y="1454224"/>
            <a:ext cx="90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/>
              <a:t>return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76EB1-E98E-D814-8DAE-F1B1E4629A94}"/>
              </a:ext>
            </a:extLst>
          </p:cNvPr>
          <p:cNvSpPr txBox="1"/>
          <p:nvPr/>
        </p:nvSpPr>
        <p:spPr>
          <a:xfrm>
            <a:off x="8468235" y="1475244"/>
            <a:ext cx="1679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d</a:t>
            </a:r>
            <a:r>
              <a:rPr lang="en-DE" sz="2200" dirty="0"/>
              <a:t>iscount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4BCE3-0435-7B93-69AA-E2F22458853D}"/>
              </a:ext>
            </a:extLst>
          </p:cNvPr>
          <p:cNvSpPr txBox="1"/>
          <p:nvPr/>
        </p:nvSpPr>
        <p:spPr>
          <a:xfrm>
            <a:off x="8468235" y="49063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Bellman (expectation) equation: recursion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9E7E4-E111-5331-39DB-7541E009D843}"/>
              </a:ext>
            </a:extLst>
          </p:cNvPr>
          <p:cNvSpPr txBox="1"/>
          <p:nvPr/>
        </p:nvSpPr>
        <p:spPr>
          <a:xfrm>
            <a:off x="571308" y="4877089"/>
            <a:ext cx="3138844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olicy: probabilitiy to take specific action being in a given state</a:t>
            </a:r>
            <a:endParaRPr lang="en-DE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/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</a:t>
                </a:r>
                <a:r>
                  <a:rPr lang="en-DE" sz="2200" dirty="0"/>
                  <a:t>ransition probability (depending on environment)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2200" dirty="0"/>
                  <a:t> to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2200" dirty="0"/>
                  <a:t>for a given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A62D7-75B9-BE74-76EF-64C53C55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6" y="4877089"/>
                <a:ext cx="3944315" cy="1154355"/>
              </a:xfrm>
              <a:prstGeom prst="rect">
                <a:avLst/>
              </a:prstGeom>
              <a:blipFill>
                <a:blip r:embed="rId2"/>
                <a:stretch>
                  <a:fillRect l="-1597" t="-2151" r="-2556" b="-86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/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A8EE-7175-F901-57A1-E7EBCCA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3" y="2133759"/>
                <a:ext cx="9016123" cy="2331920"/>
              </a:xfrm>
              <a:prstGeom prst="rect">
                <a:avLst/>
              </a:prstGeom>
              <a:blipFill>
                <a:blip r:embed="rId3"/>
                <a:stretch>
                  <a:fillRect l="-9986" t="-60870" b="-858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115C8-7CDA-F941-965F-CE13CAC5ECDF}"/>
              </a:ext>
            </a:extLst>
          </p:cNvPr>
          <p:cNvSpPr/>
          <p:nvPr/>
        </p:nvSpPr>
        <p:spPr>
          <a:xfrm rot="5400000">
            <a:off x="4890890" y="749972"/>
            <a:ext cx="320518" cy="2489095"/>
          </a:xfrm>
          <a:prstGeom prst="leftBrace">
            <a:avLst>
              <a:gd name="adj1" fmla="val 8333"/>
              <a:gd name="adj2" fmla="val 4916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82F94A-C2EB-AFB0-C700-67868031BDBE}"/>
              </a:ext>
            </a:extLst>
          </p:cNvPr>
          <p:cNvCxnSpPr/>
          <p:nvPr/>
        </p:nvCxnSpPr>
        <p:spPr>
          <a:xfrm flipH="1">
            <a:off x="8610600" y="1885111"/>
            <a:ext cx="829678" cy="7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27745-54C9-FD6B-9DD3-B4F1128351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01655" y="4272456"/>
            <a:ext cx="538180" cy="63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FC785C-433A-C24F-4F57-2347239C1C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140730" y="3993931"/>
            <a:ext cx="581449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3F895B-1239-0440-2FAE-74FD0009918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297214" y="3993931"/>
            <a:ext cx="791980" cy="8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A28ACD-56E5-3C56-68CC-AEB9A6A1E18C}"/>
              </a:ext>
            </a:extLst>
          </p:cNvPr>
          <p:cNvSpPr txBox="1"/>
          <p:nvPr/>
        </p:nvSpPr>
        <p:spPr>
          <a:xfrm>
            <a:off x="4169588" y="6123543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E" dirty="0"/>
              <a:t>weep through entire state space)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3A5C-3343-E2FA-59CA-78F1332A61AB}"/>
              </a:ext>
            </a:extLst>
          </p:cNvPr>
          <p:cNvSpPr txBox="1"/>
          <p:nvPr/>
        </p:nvSpPr>
        <p:spPr>
          <a:xfrm>
            <a:off x="84103" y="1764427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</a:t>
            </a:r>
            <a:r>
              <a:rPr lang="en-DE" dirty="0"/>
              <a:t>eeded for all states)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2CBBA-87B7-4BA4-3F0B-61B11CA2A450}"/>
              </a:ext>
            </a:extLst>
          </p:cNvPr>
          <p:cNvCxnSpPr>
            <a:stCxn id="6" idx="2"/>
          </p:cNvCxnSpPr>
          <p:nvPr/>
        </p:nvCxnSpPr>
        <p:spPr>
          <a:xfrm>
            <a:off x="1198928" y="2133759"/>
            <a:ext cx="671913" cy="45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5371</TotalTime>
  <Words>2049</Words>
  <Application>Microsoft Office PowerPoint</Application>
  <PresentationFormat>Widescreen</PresentationFormat>
  <Paragraphs>299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Sequential Decision Making</vt:lpstr>
      <vt:lpstr>Sequential Decision Making</vt:lpstr>
      <vt:lpstr>Main Elements of RL</vt:lpstr>
      <vt:lpstr>Optional Elements of RL</vt:lpstr>
      <vt:lpstr>Markov Decision Process (MDP)</vt:lpstr>
      <vt:lpstr>States, Actions, and Rewards</vt:lpstr>
      <vt:lpstr>Value-Based Methods</vt:lpstr>
      <vt:lpstr>State and Action Values</vt:lpstr>
      <vt:lpstr>State-Value Function</vt:lpstr>
      <vt:lpstr>Action-Value Function</vt:lpstr>
      <vt:lpstr>Bellman Optimality Equations</vt:lpstr>
      <vt:lpstr>Dynamic Programming (DP)</vt:lpstr>
      <vt:lpstr>Limited Utility of DP</vt:lpstr>
      <vt:lpstr>Bootstrapping and Sampling</vt:lpstr>
      <vt:lpstr>Sampling Update Rule</vt:lpstr>
      <vt:lpstr>On-Policy TD Control: SARSA</vt:lpstr>
      <vt:lpstr>Off-Policy TD Control: Q-Learning</vt:lpstr>
      <vt:lpstr>Summary: Update Characteristics</vt:lpstr>
      <vt:lpstr>Deep Reinforcement Learning</vt:lpstr>
      <vt:lpstr>Limitation of Tabular Methods</vt:lpstr>
      <vt:lpstr>Approximate Solution Methods</vt:lpstr>
      <vt:lpstr>Deep Q-Network (DQN)</vt:lpstr>
      <vt:lpstr>Side Note: i.i.d. Assumption in ML</vt:lpstr>
      <vt:lpstr>The Deadly Triad</vt:lpstr>
      <vt:lpstr>Sequence Modeling for Decisions/Actions</vt:lpstr>
      <vt:lpstr>Robotic Control via Sequence Modeling</vt:lpstr>
      <vt:lpstr>Direct Policy Search</vt:lpstr>
      <vt:lpstr>Policy Gradient Methods</vt:lpstr>
      <vt:lpstr>REINFORCE</vt:lpstr>
      <vt:lpstr>REINFORCE with Baseline</vt:lpstr>
      <vt:lpstr>Actor-Critic Methods</vt:lpstr>
      <vt:lpstr>Synonym: Advantage Actor-Critic</vt:lpstr>
      <vt:lpstr>RL from Human Feedback</vt:lpstr>
      <vt:lpstr>Famous Example of Deep RL: AlphaGo</vt:lpstr>
      <vt:lpstr>Literature</vt:lpstr>
      <vt:lpstr>Automation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Felix Wick</dc:creator>
  <cp:lastModifiedBy>Wick, Felix</cp:lastModifiedBy>
  <cp:revision>96</cp:revision>
  <dcterms:created xsi:type="dcterms:W3CDTF">2022-07-18T14:54:44Z</dcterms:created>
  <dcterms:modified xsi:type="dcterms:W3CDTF">2023-08-06T21:59:15Z</dcterms:modified>
</cp:coreProperties>
</file>